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1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6" r:id="rId3"/>
    <p:sldId id="389" r:id="rId4"/>
    <p:sldId id="390" r:id="rId5"/>
    <p:sldId id="391" r:id="rId6"/>
    <p:sldId id="392" r:id="rId7"/>
    <p:sldId id="393" r:id="rId8"/>
    <p:sldId id="394" r:id="rId9"/>
    <p:sldId id="284" r:id="rId10"/>
  </p:sldIdLst>
  <p:sldSz cx="9144000" cy="6858000" type="screen4x3"/>
  <p:notesSz cx="6735763" cy="98663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883"/>
    <a:srgbClr val="003399"/>
    <a:srgbClr val="1F497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7" autoAdjust="0"/>
    <p:restoredTop sz="94673" autoAdjust="0"/>
  </p:normalViewPr>
  <p:slideViewPr>
    <p:cSldViewPr>
      <p:cViewPr varScale="1">
        <p:scale>
          <a:sx n="97" d="100"/>
          <a:sy n="97" d="100"/>
        </p:scale>
        <p:origin x="15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esue.eu/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uniecampus.it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esue.eu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uniecampus.i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A729EC-7BC3-4F60-B88F-EF233B16620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87477D6-2909-46EE-8AD8-28D40AC225E0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it-IT" sz="1600" u="sng" dirty="0">
              <a:hlinkClick xmlns:r="http://schemas.openxmlformats.org/officeDocument/2006/relationships" r:id="rId1"/>
            </a:rPr>
            <a:t>www.eu</a:t>
          </a:r>
          <a:r>
            <a:rPr lang="it-IT" sz="1600" u="sng" dirty="0"/>
            <a:t>ractiv.it</a:t>
          </a:r>
        </a:p>
      </dgm:t>
    </dgm:pt>
    <dgm:pt modelId="{1B155440-48A8-4CA3-BA7A-724103A70E5C}" type="parTrans" cxnId="{0BA272EF-A5A4-43F3-BD72-81E87E3881D5}">
      <dgm:prSet/>
      <dgm:spPr/>
      <dgm:t>
        <a:bodyPr/>
        <a:lstStyle/>
        <a:p>
          <a:endParaRPr lang="it-IT"/>
        </a:p>
      </dgm:t>
    </dgm:pt>
    <dgm:pt modelId="{5D407965-F81D-410C-8E74-DE9987C7D648}" type="sibTrans" cxnId="{0BA272EF-A5A4-43F3-BD72-81E87E3881D5}">
      <dgm:prSet/>
      <dgm:spPr/>
      <dgm:t>
        <a:bodyPr/>
        <a:lstStyle/>
        <a:p>
          <a:endParaRPr lang="it-IT"/>
        </a:p>
      </dgm:t>
    </dgm:pt>
    <dgm:pt modelId="{9075062A-F1A4-4420-8B75-DF4E53C4C985}" type="pres">
      <dgm:prSet presAssocID="{A0A729EC-7BC3-4F60-B88F-EF233B16620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6161110-5EC2-470E-9A21-0E8702FD23CB}" type="pres">
      <dgm:prSet presAssocID="{187477D6-2909-46EE-8AD8-28D40AC225E0}" presName="circle1" presStyleLbl="node1" presStyleIdx="0" presStyleCnt="1" custLinFactNeighborX="-59946"/>
      <dgm:spPr/>
    </dgm:pt>
    <dgm:pt modelId="{B49DD3EF-9415-4520-B430-51609F72F4C6}" type="pres">
      <dgm:prSet presAssocID="{187477D6-2909-46EE-8AD8-28D40AC225E0}" presName="space" presStyleCnt="0"/>
      <dgm:spPr/>
    </dgm:pt>
    <dgm:pt modelId="{68DEE90C-88BC-4036-A59E-B61B7A0B51FC}" type="pres">
      <dgm:prSet presAssocID="{187477D6-2909-46EE-8AD8-28D40AC225E0}" presName="rect1" presStyleLbl="alignAcc1" presStyleIdx="0" presStyleCnt="1" custScaleX="110214" custLinFactNeighborX="-6636"/>
      <dgm:spPr/>
    </dgm:pt>
    <dgm:pt modelId="{F82543CF-DFAD-4E90-BFF7-EC43B60B29D4}" type="pres">
      <dgm:prSet presAssocID="{187477D6-2909-46EE-8AD8-28D40AC225E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F89D812-BEE5-422D-B855-93EB404D0C56}" type="presOf" srcId="{A0A729EC-7BC3-4F60-B88F-EF233B166208}" destId="{9075062A-F1A4-4420-8B75-DF4E53C4C985}" srcOrd="0" destOrd="0" presId="urn:microsoft.com/office/officeart/2005/8/layout/target3"/>
    <dgm:cxn modelId="{71E5A268-5640-4B5C-80DD-2080CC853BB9}" type="presOf" srcId="{187477D6-2909-46EE-8AD8-28D40AC225E0}" destId="{F82543CF-DFAD-4E90-BFF7-EC43B60B29D4}" srcOrd="1" destOrd="0" presId="urn:microsoft.com/office/officeart/2005/8/layout/target3"/>
    <dgm:cxn modelId="{98E512DA-6EF9-4422-956F-A99D5A51677E}" type="presOf" srcId="{187477D6-2909-46EE-8AD8-28D40AC225E0}" destId="{68DEE90C-88BC-4036-A59E-B61B7A0B51FC}" srcOrd="0" destOrd="0" presId="urn:microsoft.com/office/officeart/2005/8/layout/target3"/>
    <dgm:cxn modelId="{0BA272EF-A5A4-43F3-BD72-81E87E3881D5}" srcId="{A0A729EC-7BC3-4F60-B88F-EF233B166208}" destId="{187477D6-2909-46EE-8AD8-28D40AC225E0}" srcOrd="0" destOrd="0" parTransId="{1B155440-48A8-4CA3-BA7A-724103A70E5C}" sibTransId="{5D407965-F81D-410C-8E74-DE9987C7D648}"/>
    <dgm:cxn modelId="{7C7B8F03-13C4-4A5C-B0B9-B7D6881BE5A3}" type="presParOf" srcId="{9075062A-F1A4-4420-8B75-DF4E53C4C985}" destId="{D6161110-5EC2-470E-9A21-0E8702FD23CB}" srcOrd="0" destOrd="0" presId="urn:microsoft.com/office/officeart/2005/8/layout/target3"/>
    <dgm:cxn modelId="{949C81A4-026F-4C09-BEFA-B693ECAD6DFC}" type="presParOf" srcId="{9075062A-F1A4-4420-8B75-DF4E53C4C985}" destId="{B49DD3EF-9415-4520-B430-51609F72F4C6}" srcOrd="1" destOrd="0" presId="urn:microsoft.com/office/officeart/2005/8/layout/target3"/>
    <dgm:cxn modelId="{261CA7B3-3DF0-4EDE-9BEF-5975B7D86E42}" type="presParOf" srcId="{9075062A-F1A4-4420-8B75-DF4E53C4C985}" destId="{68DEE90C-88BC-4036-A59E-B61B7A0B51FC}" srcOrd="2" destOrd="0" presId="urn:microsoft.com/office/officeart/2005/8/layout/target3"/>
    <dgm:cxn modelId="{6BFC9277-0DCA-47F2-8DCE-7523DB30F632}" type="presParOf" srcId="{9075062A-F1A4-4420-8B75-DF4E53C4C985}" destId="{F82543CF-DFAD-4E90-BFF7-EC43B60B29D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A729EC-7BC3-4F60-B88F-EF233B16620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87477D6-2909-46EE-8AD8-28D40AC225E0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it-IT" sz="1600" dirty="0">
              <a:hlinkClick xmlns:r="http://schemas.openxmlformats.org/officeDocument/2006/relationships" r:id="rId1"/>
            </a:rPr>
            <a:t>www.cesue.eu</a:t>
          </a:r>
          <a:r>
            <a:rPr lang="it-IT" sz="1600" dirty="0"/>
            <a:t> </a:t>
          </a:r>
        </a:p>
      </dgm:t>
    </dgm:pt>
    <dgm:pt modelId="{1B155440-48A8-4CA3-BA7A-724103A70E5C}" type="parTrans" cxnId="{0BA272EF-A5A4-43F3-BD72-81E87E3881D5}">
      <dgm:prSet/>
      <dgm:spPr/>
      <dgm:t>
        <a:bodyPr/>
        <a:lstStyle/>
        <a:p>
          <a:endParaRPr lang="it-IT"/>
        </a:p>
      </dgm:t>
    </dgm:pt>
    <dgm:pt modelId="{5D407965-F81D-410C-8E74-DE9987C7D648}" type="sibTrans" cxnId="{0BA272EF-A5A4-43F3-BD72-81E87E3881D5}">
      <dgm:prSet/>
      <dgm:spPr/>
      <dgm:t>
        <a:bodyPr/>
        <a:lstStyle/>
        <a:p>
          <a:endParaRPr lang="it-IT"/>
        </a:p>
      </dgm:t>
    </dgm:pt>
    <dgm:pt modelId="{9075062A-F1A4-4420-8B75-DF4E53C4C985}" type="pres">
      <dgm:prSet presAssocID="{A0A729EC-7BC3-4F60-B88F-EF233B16620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6161110-5EC2-470E-9A21-0E8702FD23CB}" type="pres">
      <dgm:prSet presAssocID="{187477D6-2909-46EE-8AD8-28D40AC225E0}" presName="circle1" presStyleLbl="node1" presStyleIdx="0" presStyleCnt="1" custLinFactNeighborX="-57368"/>
      <dgm:spPr/>
    </dgm:pt>
    <dgm:pt modelId="{B49DD3EF-9415-4520-B430-51609F72F4C6}" type="pres">
      <dgm:prSet presAssocID="{187477D6-2909-46EE-8AD8-28D40AC225E0}" presName="space" presStyleCnt="0"/>
      <dgm:spPr/>
    </dgm:pt>
    <dgm:pt modelId="{68DEE90C-88BC-4036-A59E-B61B7A0B51FC}" type="pres">
      <dgm:prSet presAssocID="{187477D6-2909-46EE-8AD8-28D40AC225E0}" presName="rect1" presStyleLbl="alignAcc1" presStyleIdx="0" presStyleCnt="1" custScaleX="110214" custLinFactNeighborX="-2554" custLinFactNeighborY="12438"/>
      <dgm:spPr/>
    </dgm:pt>
    <dgm:pt modelId="{F82543CF-DFAD-4E90-BFF7-EC43B60B29D4}" type="pres">
      <dgm:prSet presAssocID="{187477D6-2909-46EE-8AD8-28D40AC225E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3B51D86A-185A-421C-A341-D610AF4AA38A}" type="presOf" srcId="{187477D6-2909-46EE-8AD8-28D40AC225E0}" destId="{F82543CF-DFAD-4E90-BFF7-EC43B60B29D4}" srcOrd="1" destOrd="0" presId="urn:microsoft.com/office/officeart/2005/8/layout/target3"/>
    <dgm:cxn modelId="{708B0EA0-CBD4-4EA2-A6C0-E7728BC45BD2}" type="presOf" srcId="{A0A729EC-7BC3-4F60-B88F-EF233B166208}" destId="{9075062A-F1A4-4420-8B75-DF4E53C4C985}" srcOrd="0" destOrd="0" presId="urn:microsoft.com/office/officeart/2005/8/layout/target3"/>
    <dgm:cxn modelId="{428602B4-F38A-4A10-BEE4-F8E4E2A19FB2}" type="presOf" srcId="{187477D6-2909-46EE-8AD8-28D40AC225E0}" destId="{68DEE90C-88BC-4036-A59E-B61B7A0B51FC}" srcOrd="0" destOrd="0" presId="urn:microsoft.com/office/officeart/2005/8/layout/target3"/>
    <dgm:cxn modelId="{0BA272EF-A5A4-43F3-BD72-81E87E3881D5}" srcId="{A0A729EC-7BC3-4F60-B88F-EF233B166208}" destId="{187477D6-2909-46EE-8AD8-28D40AC225E0}" srcOrd="0" destOrd="0" parTransId="{1B155440-48A8-4CA3-BA7A-724103A70E5C}" sibTransId="{5D407965-F81D-410C-8E74-DE9987C7D648}"/>
    <dgm:cxn modelId="{FE61E773-E8C0-4BB4-B368-67A6F4A66425}" type="presParOf" srcId="{9075062A-F1A4-4420-8B75-DF4E53C4C985}" destId="{D6161110-5EC2-470E-9A21-0E8702FD23CB}" srcOrd="0" destOrd="0" presId="urn:microsoft.com/office/officeart/2005/8/layout/target3"/>
    <dgm:cxn modelId="{DF1B7C87-68F4-4049-9D58-9B4552527ECF}" type="presParOf" srcId="{9075062A-F1A4-4420-8B75-DF4E53C4C985}" destId="{B49DD3EF-9415-4520-B430-51609F72F4C6}" srcOrd="1" destOrd="0" presId="urn:microsoft.com/office/officeart/2005/8/layout/target3"/>
    <dgm:cxn modelId="{8B242955-6B02-4A09-AEE6-22024D0D5660}" type="presParOf" srcId="{9075062A-F1A4-4420-8B75-DF4E53C4C985}" destId="{68DEE90C-88BC-4036-A59E-B61B7A0B51FC}" srcOrd="2" destOrd="0" presId="urn:microsoft.com/office/officeart/2005/8/layout/target3"/>
    <dgm:cxn modelId="{3955B734-9CFB-44A7-BBDE-2984426F1163}" type="presParOf" srcId="{9075062A-F1A4-4420-8B75-DF4E53C4C985}" destId="{F82543CF-DFAD-4E90-BFF7-EC43B60B29D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61110-5EC2-470E-9A21-0E8702FD23CB}">
      <dsp:nvSpPr>
        <dsp:cNvPr id="0" name=""/>
        <dsp:cNvSpPr/>
      </dsp:nvSpPr>
      <dsp:spPr>
        <a:xfrm>
          <a:off x="-180181" y="0"/>
          <a:ext cx="360363" cy="3603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EE90C-88BC-4036-A59E-B61B7A0B51FC}">
      <dsp:nvSpPr>
        <dsp:cNvPr id="0" name=""/>
        <dsp:cNvSpPr/>
      </dsp:nvSpPr>
      <dsp:spPr>
        <a:xfrm>
          <a:off x="0" y="0"/>
          <a:ext cx="1944212" cy="360363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u="sng" kern="1200" dirty="0">
              <a:hlinkClick xmlns:r="http://schemas.openxmlformats.org/officeDocument/2006/relationships" r:id="rId1"/>
            </a:rPr>
            <a:t>www.eu</a:t>
          </a:r>
          <a:r>
            <a:rPr lang="it-IT" sz="1600" u="sng" kern="1200" dirty="0"/>
            <a:t>ractiv.it</a:t>
          </a:r>
        </a:p>
      </dsp:txBody>
      <dsp:txXfrm>
        <a:off x="0" y="0"/>
        <a:ext cx="1944212" cy="3603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61110-5EC2-470E-9A21-0E8702FD23CB}">
      <dsp:nvSpPr>
        <dsp:cNvPr id="0" name=""/>
        <dsp:cNvSpPr/>
      </dsp:nvSpPr>
      <dsp:spPr>
        <a:xfrm>
          <a:off x="-180181" y="0"/>
          <a:ext cx="360363" cy="3603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EE90C-88BC-4036-A59E-B61B7A0B51FC}">
      <dsp:nvSpPr>
        <dsp:cNvPr id="0" name=""/>
        <dsp:cNvSpPr/>
      </dsp:nvSpPr>
      <dsp:spPr>
        <a:xfrm>
          <a:off x="0" y="0"/>
          <a:ext cx="1944212" cy="360363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hlinkClick xmlns:r="http://schemas.openxmlformats.org/officeDocument/2006/relationships" r:id="rId1"/>
            </a:rPr>
            <a:t>www.cesue.eu</a:t>
          </a:r>
          <a:r>
            <a:rPr lang="it-IT" sz="1600" kern="1200" dirty="0"/>
            <a:t> </a:t>
          </a:r>
        </a:p>
      </dsp:txBody>
      <dsp:txXfrm>
        <a:off x="0" y="0"/>
        <a:ext cx="1944212" cy="360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739" cy="492046"/>
          </a:xfrm>
          <a:prstGeom prst="rect">
            <a:avLst/>
          </a:prstGeom>
        </p:spPr>
        <p:txBody>
          <a:bodyPr vert="horz" wrap="square" lIns="94492" tIns="47246" rIns="94492" bIns="47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2046"/>
          </a:xfrm>
          <a:prstGeom prst="rect">
            <a:avLst/>
          </a:prstGeom>
        </p:spPr>
        <p:txBody>
          <a:bodyPr vert="horz" wrap="square" lIns="94492" tIns="47246" rIns="94492" bIns="47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5D0C1F9-759A-4292-9A33-1AD85287E4A9}" type="datetimeFigureOut">
              <a:rPr lang="it-IT"/>
              <a:pPr>
                <a:defRPr/>
              </a:pPr>
              <a:t>05/12/2024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681"/>
            <a:ext cx="2919739" cy="492046"/>
          </a:xfrm>
          <a:prstGeom prst="rect">
            <a:avLst/>
          </a:prstGeom>
        </p:spPr>
        <p:txBody>
          <a:bodyPr vert="horz" wrap="square" lIns="94492" tIns="47246" rIns="94492" bIns="47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023" y="9372681"/>
            <a:ext cx="2918136" cy="492046"/>
          </a:xfrm>
          <a:prstGeom prst="rect">
            <a:avLst/>
          </a:prstGeom>
        </p:spPr>
        <p:txBody>
          <a:bodyPr vert="horz" wrap="square" lIns="94492" tIns="47246" rIns="94492" bIns="47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BE485F8-E4AB-409C-8D55-5690CEBE8B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45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739" cy="492046"/>
          </a:xfrm>
          <a:prstGeom prst="rect">
            <a:avLst/>
          </a:prstGeom>
        </p:spPr>
        <p:txBody>
          <a:bodyPr vert="horz" lIns="94492" tIns="47246" rIns="94492" bIns="47246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2046"/>
          </a:xfrm>
          <a:prstGeom prst="rect">
            <a:avLst/>
          </a:prstGeom>
        </p:spPr>
        <p:txBody>
          <a:bodyPr vert="horz" lIns="94492" tIns="47246" rIns="94492" bIns="47246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155DFF71-3024-448F-97E8-B1461DD2287A}" type="datetimeFigureOut">
              <a:rPr lang="it-IT"/>
              <a:pPr>
                <a:defRPr/>
              </a:pPr>
              <a:t>05/12/2024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92" tIns="47246" rIns="94492" bIns="47246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416" y="4685546"/>
            <a:ext cx="5388931" cy="4439524"/>
          </a:xfrm>
          <a:prstGeom prst="rect">
            <a:avLst/>
          </a:prstGeom>
        </p:spPr>
        <p:txBody>
          <a:bodyPr vert="horz" lIns="94492" tIns="47246" rIns="94492" bIns="47246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2681"/>
            <a:ext cx="2919739" cy="492046"/>
          </a:xfrm>
          <a:prstGeom prst="rect">
            <a:avLst/>
          </a:prstGeom>
        </p:spPr>
        <p:txBody>
          <a:bodyPr vert="horz" lIns="94492" tIns="47246" rIns="94492" bIns="47246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6023" y="9372681"/>
            <a:ext cx="2918136" cy="492046"/>
          </a:xfrm>
          <a:prstGeom prst="rect">
            <a:avLst/>
          </a:prstGeom>
        </p:spPr>
        <p:txBody>
          <a:bodyPr vert="horz" lIns="94492" tIns="47246" rIns="94492" bIns="47246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A022AD9-8E05-4244-8B5C-E0953EFF54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547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altLang="en-US" noProof="0"/>
              <a:t>Fare clic per modificare lo stile del sottotitolo dello schema</a:t>
            </a:r>
            <a:endParaRPr lang="en-US" altLang="en-US" noProof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it-IT" altLang="en-US" noProof="0"/>
              <a:t>Fare clic per modificare lo stile del titolo</a:t>
            </a:r>
            <a:endParaRPr lang="en-US" altLang="en-US" noProof="0"/>
          </a:p>
        </p:txBody>
      </p:sp>
    </p:spTree>
    <p:extLst>
      <p:ext uri="{BB962C8B-B14F-4D97-AF65-F5344CB8AC3E}">
        <p14:creationId xmlns:p14="http://schemas.microsoft.com/office/powerpoint/2010/main" val="190739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79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49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r>
              <a:rPr lang="it-IT" noProof="0"/>
              <a:t>Fare clic sull'icona per inserire un grafico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4460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11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6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8008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0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06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30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31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1540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1435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09175" cy="539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/>
        </p:nvSpPr>
        <p:spPr bwMode="auto">
          <a:xfrm>
            <a:off x="1295400" y="2053385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598" y="1448303"/>
            <a:ext cx="7772401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  <a:endParaRPr lang="fr-FR" alt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599" y="2133599"/>
            <a:ext cx="7555833" cy="426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Modifica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84807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  <p:sldLayoutId id="2147484353" r:id="rId12"/>
    <p:sldLayoutId id="2147484354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image" Target="../media/image5.png"/><Relationship Id="rId3" Type="http://schemas.openxmlformats.org/officeDocument/2006/relationships/hyperlink" Target="mailto:roberto.castaldi@uniecampus.it" TargetMode="Externa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image" Target="../media/image4.jpeg"/><Relationship Id="rId2" Type="http://schemas.openxmlformats.org/officeDocument/2006/relationships/hyperlink" Target="mailto:roberto.castaldi@cesue.eu" TargetMode="External"/><Relationship Id="rId16" Type="http://schemas.openxmlformats.org/officeDocument/2006/relationships/hyperlink" Target="http://www.mfe.it/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image" Target="../media/image3.png"/><Relationship Id="rId10" Type="http://schemas.openxmlformats.org/officeDocument/2006/relationships/diagramData" Target="../diagrams/data2.xml"/><Relationship Id="rId19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429001"/>
            <a:ext cx="5544616" cy="2664295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3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Roberto Castaldi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Università eCampus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Director of  </a:t>
            </a:r>
            <a:r>
              <a:rPr lang="it-IT" sz="22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CesUE</a:t>
            </a:r>
            <a:r>
              <a:rPr lang="it-IT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EURACTIV Italy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Co-Editor of </a:t>
            </a:r>
            <a:r>
              <a:rPr lang="it-IT" sz="22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Perspectives</a:t>
            </a:r>
            <a:r>
              <a:rPr lang="it-IT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</a:t>
            </a:r>
            <a:r>
              <a:rPr lang="it-IT" sz="22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Federalism</a:t>
            </a:r>
            <a:endParaRPr lang="it-IT" sz="2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200" dirty="0">
                <a:noFill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roberto.castaldi@cesue.eu</a:t>
            </a:r>
            <a:endParaRPr lang="it-IT" sz="2200" dirty="0">
              <a:noFill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2200" dirty="0">
                <a:noFill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roberto.castaldi@uniecampus.it</a:t>
            </a:r>
            <a:r>
              <a:rPr lang="it-IT" sz="2200" dirty="0">
                <a:noFill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it-IT" sz="3200" u="sng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www.euractiv.it</a:t>
            </a:r>
            <a:endParaRPr lang="en-GB" sz="3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259632" y="1484784"/>
            <a:ext cx="7416823" cy="1556944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Bologna, 5 </a:t>
            </a:r>
            <a:r>
              <a:rPr lang="it-IT" sz="2000" dirty="0" err="1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December</a:t>
            </a:r>
            <a:r>
              <a:rPr lang="it-IT" sz="2000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2024</a:t>
            </a:r>
            <a:br>
              <a:rPr lang="it-IT" sz="2400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it-IT" sz="2400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cap="small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 SECURITY CHALLENGES</a:t>
            </a:r>
            <a:br>
              <a:rPr lang="en-US" sz="2400" cap="small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cap="small" dirty="0">
                <a:ln w="6350">
                  <a:solidFill>
                    <a:schemeClr val="tx2"/>
                  </a:solidFill>
                </a:ln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DEFENSE IMPLICATIONS</a:t>
            </a:r>
            <a:endParaRPr lang="it-IT" sz="2400" b="1" dirty="0">
              <a:ln w="6350">
                <a:solidFill>
                  <a:schemeClr val="tx2"/>
                </a:solidFill>
              </a:ln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00" name="Picture 10"/>
          <p:cNvPicPr preferRelativeResize="0"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249653"/>
            <a:ext cx="1944000" cy="1203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2751141243"/>
              </p:ext>
            </p:extLst>
          </p:nvPr>
        </p:nvGraphicFramePr>
        <p:xfrm>
          <a:off x="6840000" y="3356992"/>
          <a:ext cx="1944216" cy="36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3479447726"/>
              </p:ext>
            </p:extLst>
          </p:nvPr>
        </p:nvGraphicFramePr>
        <p:xfrm>
          <a:off x="6840000" y="3932733"/>
          <a:ext cx="1944216" cy="36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00" y="87606"/>
            <a:ext cx="1739305" cy="893122"/>
          </a:xfrm>
          <a:prstGeom prst="rect">
            <a:avLst/>
          </a:prstGeom>
        </p:spPr>
      </p:pic>
      <p:sp>
        <p:nvSpPr>
          <p:cNvPr id="43" name="Torta 42"/>
          <p:cNvSpPr/>
          <p:nvPr/>
        </p:nvSpPr>
        <p:spPr>
          <a:xfrm>
            <a:off x="6659818" y="4508797"/>
            <a:ext cx="360363" cy="360363"/>
          </a:xfrm>
          <a:prstGeom prst="pie">
            <a:avLst>
              <a:gd name="adj1" fmla="val 5400000"/>
              <a:gd name="adj2" fmla="val 162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		</a:t>
            </a:r>
          </a:p>
        </p:txBody>
      </p:sp>
      <p:grpSp>
        <p:nvGrpSpPr>
          <p:cNvPr id="44" name="Gruppo 43"/>
          <p:cNvGrpSpPr/>
          <p:nvPr/>
        </p:nvGrpSpPr>
        <p:grpSpPr>
          <a:xfrm>
            <a:off x="6695538" y="4386692"/>
            <a:ext cx="2197176" cy="644591"/>
            <a:chOff x="-136830" y="-69965"/>
            <a:chExt cx="2081042" cy="542980"/>
          </a:xfrm>
          <a:solidFill>
            <a:schemeClr val="bg1"/>
          </a:solidFill>
        </p:grpSpPr>
        <p:sp>
          <p:nvSpPr>
            <p:cNvPr id="45" name="Rettangolo 44"/>
            <p:cNvSpPr/>
            <p:nvPr/>
          </p:nvSpPr>
          <p:spPr>
            <a:xfrm>
              <a:off x="0" y="0"/>
              <a:ext cx="1944212" cy="360363"/>
            </a:xfrm>
            <a:prstGeom prst="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-136830" y="-69965"/>
              <a:ext cx="1944212" cy="54298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0" dirty="0">
                  <a:hlinkClick r:id="rId16"/>
                </a:rPr>
                <a:t>www.mfe.it</a:t>
              </a:r>
              <a:r>
                <a:rPr lang="it-IT" sz="1600" b="0" dirty="0"/>
                <a:t> </a:t>
              </a:r>
              <a:endParaRPr lang="it-IT" sz="1600" b="0" u="sng" kern="1200" dirty="0"/>
            </a:p>
          </p:txBody>
        </p:sp>
      </p:grpSp>
      <p:pic>
        <p:nvPicPr>
          <p:cNvPr id="47" name="Immagine 9" descr="impresa_spin_of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330984"/>
            <a:ext cx="1405121" cy="5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912404" y="7621"/>
            <a:ext cx="3223186" cy="1127678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3389CF2-4AF6-C6A2-38A6-66006172191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233574" y="71386"/>
            <a:ext cx="3562561" cy="8931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720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end of the world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827584" y="2259482"/>
            <a:ext cx="831641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it-IT" sz="2400" b="0" dirty="0">
                <a:latin typeface="Tahoma" pitchFamily="34" charset="0"/>
                <a:cs typeface="Tahoma" pitchFamily="34" charset="0"/>
              </a:rPr>
              <a:t>The demise of the material conditions underlying the post-conflict world order, centered on the dominance of the West in the major international organizations called upon to manage and sustain it. 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it-IT" sz="2400" b="0" dirty="0">
                <a:latin typeface="Tahoma" pitchFamily="34" charset="0"/>
                <a:cs typeface="Tahoma" pitchFamily="34" charset="0"/>
              </a:rPr>
              <a:t>The shift in the balance of world power has led to the structural shift of the U.S. strategic focus to the Pacific, with a view to a global hegemonic clash with China. 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it-IT" sz="2400" b="0" dirty="0">
                <a:latin typeface="Tahoma" pitchFamily="34" charset="0"/>
                <a:cs typeface="Tahoma" pitchFamily="34" charset="0"/>
              </a:rPr>
              <a:t>The European power vacuum, i.e., the inability of the European Union to provide itself with a single foreign and defense policy.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5126" name="Immagine 9" descr="impresa_spin_o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6110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3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720000"/>
          </a:xfrm>
        </p:spPr>
        <p:txBody>
          <a:bodyPr/>
          <a:lstStyle/>
          <a:p>
            <a:pPr algn="ctr"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create </a:t>
            </a:r>
            <a:r>
              <a:rPr lang="it-IT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a European </a:t>
            </a:r>
            <a:r>
              <a:rPr lang="it-IT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defence</a:t>
            </a:r>
            <a:r>
              <a:rPr lang="it-IT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827584" y="2365424"/>
            <a:ext cx="8316416" cy="420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Beside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military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industrial policy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need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to decide: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What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military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instruments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to pull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together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What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nuclear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deterrence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? 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How to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finance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What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governance?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Special Report in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Italian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on Euractiv: https://euractiv.it/section/mondo/special_report/e-lora-della-difesa-europea/</a:t>
            </a: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5126" name="Immagine 9" descr="impresa_spin_o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6110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6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39999"/>
            <a:ext cx="7758000" cy="1022979"/>
          </a:xfrm>
        </p:spPr>
        <p:txBody>
          <a:bodyPr/>
          <a:lstStyle/>
          <a:p>
            <a:pPr algn="ctr"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dual model for</a:t>
            </a:r>
            <a:r>
              <a:rPr lang="it-IT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European </a:t>
            </a:r>
            <a:r>
              <a:rPr lang="it-IT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defence</a:t>
            </a:r>
            <a:r>
              <a:rPr lang="it-IT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827584" y="2564904"/>
            <a:ext cx="8316416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Relationship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with NATO (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which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already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defines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the standards for the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Europeans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) to turn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from the tool of US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protection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(and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hegenony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), to an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equal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partnership (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possibility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for the EU to join the Atlantic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Pact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Air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shield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part of Eu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(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Polish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proposal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Rapid Reaction Force (60.000 of </a:t>
            </a:r>
            <a:r>
              <a:rPr lang="it-IT" altLang="it-IT" sz="2400" b="0">
                <a:latin typeface="Tahoma" pitchFamily="34" charset="0"/>
                <a:cs typeface="Tahoma" pitchFamily="34" charset="0"/>
              </a:rPr>
              <a:t>Helsinki 1999)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Force (250.000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planned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by NATO Madrid summit)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Possibly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exploit some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aspects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of EDC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Treaty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5126" name="Immagine 9" descr="impresa_spin_o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6110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720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nuclear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deterrence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827584" y="2365424"/>
            <a:ext cx="8316416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European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requires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a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nuclear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deterrence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strategy and agreement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Europeanization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of the force de frappe +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nuclear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capabilities of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other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MS thanks to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bilateral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agreements with US and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within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NATO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France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the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obstacle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, just like in 1954</a:t>
            </a: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5126" name="Immagine 9" descr="impresa_spin_o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6110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82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664569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finance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it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916084" y="2106148"/>
            <a:ext cx="8316416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Create incentives for national governments to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move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to EU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,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because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national one DO NOT WORK: 35% of US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expenditures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with 10%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capacity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Pull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together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the rise of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military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budgets after 2022 (Draghi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proposal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):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roughly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25%; or 20% of national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military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budgets (like with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reserves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in the EMU) 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Take out of the deficit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calculation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the national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contributions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to the European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Fund, the European Peace Facility, PESCO projects and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other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EU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tools (like with EFSI or Juncker Plan)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Eurobonds (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eg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. 50%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debt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e 50% from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previous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options)</a:t>
            </a: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5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720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Governance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827584" y="2365424"/>
            <a:ext cx="8316416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European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Council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collective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presidency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(CH model)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defines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by QMV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political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and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priorities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But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foreign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and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policies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managed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by the Commission,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which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represents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the EU in the international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organizations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Unilateral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application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of UN Charter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Ch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. VII and start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its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reform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Pull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together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quotas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in IMF and WB and start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their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reform</a:t>
            </a:r>
            <a:endParaRPr lang="it-IT" altLang="it-IT" sz="24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5126" name="Immagine 9" descr="impresa_spin_o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6110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8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7200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</a:t>
            </a:r>
            <a:r>
              <a:rPr lang="it-IT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GB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827584" y="2365424"/>
            <a:ext cx="8316416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>
            <a:spAutoFit/>
          </a:bodyPr>
          <a:lstStyle>
            <a:lvl1pPr marL="457200" indent="-4572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Treaty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Reform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for a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comprehensive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deal (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defence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, energy and fiscal union)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PESCO (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eg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.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Italy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joins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Eurocorps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if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Europeanised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though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PESCO, to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have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a EU centre of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command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and control)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Separate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Treaty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among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willing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MSs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: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difficult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due to Euro,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but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possible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because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6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MSs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(D, F, I, ES, PL, NL)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have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75% of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military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expenditures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. With GR, SV, BE up to 86%.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All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other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18 </a:t>
            </a:r>
            <a:r>
              <a:rPr lang="it-IT" altLang="it-IT" sz="2400" b="0" dirty="0" err="1">
                <a:latin typeface="Tahoma" pitchFamily="34" charset="0"/>
                <a:cs typeface="Tahoma" pitchFamily="34" charset="0"/>
              </a:rPr>
              <a:t>only</a:t>
            </a:r>
            <a:r>
              <a:rPr lang="it-IT" altLang="it-IT" sz="2400" b="0" dirty="0">
                <a:latin typeface="Tahoma" pitchFamily="34" charset="0"/>
                <a:cs typeface="Tahoma" pitchFamily="34" charset="0"/>
              </a:rPr>
              <a:t> 14%.</a:t>
            </a: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323850" y="5300663"/>
            <a:ext cx="8820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>
                <a:solidFill>
                  <a:srgbClr val="9BBB59"/>
                </a:solidFill>
                <a:latin typeface="Georgia" pitchFamily="18" charset="0"/>
              </a:defRPr>
            </a:lvl9pPr>
          </a:lstStyle>
          <a:p>
            <a:pPr marL="109537" indent="0" eaLnBrk="1" hangingPunct="1">
              <a:buClr>
                <a:srgbClr val="C0504D"/>
              </a:buClr>
              <a:buFont typeface="Georgia" pitchFamily="18" charset="0"/>
              <a:buNone/>
              <a:defRPr/>
            </a:pPr>
            <a:endParaRPr lang="it-IT" altLang="en-US" sz="3200" dirty="0">
              <a:latin typeface="Tahoma" pitchFamily="34" charset="0"/>
            </a:endParaRPr>
          </a:p>
          <a:p>
            <a:pPr eaLnBrk="1" hangingPunct="1">
              <a:buClr>
                <a:srgbClr val="C0504D"/>
              </a:buClr>
              <a:buFont typeface="Wingdings" pitchFamily="2" charset="2"/>
              <a:buChar char="Ø"/>
              <a:defRPr/>
            </a:pPr>
            <a:endParaRPr lang="it-IT" altLang="en-US" sz="1800" dirty="0">
              <a:latin typeface="Tahoma" pitchFamily="34" charset="0"/>
            </a:endParaRPr>
          </a:p>
        </p:txBody>
      </p:sp>
      <p:pic>
        <p:nvPicPr>
          <p:cNvPr id="5126" name="Immagine 9" descr="impresa_spin_o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6110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pic>
        <p:nvPicPr>
          <p:cNvPr id="1026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62" y="1"/>
            <a:ext cx="3270337" cy="1144174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EE95E0-B199-0020-EB91-C91B46733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9712" y="93355"/>
            <a:ext cx="3893950" cy="9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49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All Users\Documenti\SEZIONI DESKTOP\CSF\WEBSITE CSF\FOTO CSF\12 ago\shutterstock_319547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666" y="2752764"/>
            <a:ext cx="4104456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Immagine 4" descr="impresa_spin_o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6305550"/>
            <a:ext cx="14001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52000"/>
            <a:ext cx="1402160" cy="720000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000" y="1440000"/>
            <a:ext cx="7758000" cy="1223976"/>
          </a:xfrm>
        </p:spPr>
        <p:txBody>
          <a:bodyPr/>
          <a:lstStyle/>
          <a:p>
            <a:pPr algn="ctr"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 for </a:t>
            </a:r>
            <a:r>
              <a:rPr lang="en-US" sz="40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yout</a:t>
            </a: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attention!</a:t>
            </a:r>
            <a:endParaRPr lang="en-GB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2" descr="F:\AStudio e lavoro\AA Euractiv\Fonts e regole grafiche\Euractiv Itali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0"/>
            <a:ext cx="3563888" cy="1246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0078.pptx [Sola lettura]" id="{00045D88-A39F-4B4E-A2E3-68E3A9336D6E}" vid="{A791C516-122F-4349-A0F1-AA01A26CC58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Cesue template 001</Template>
  <TotalTime>5318</TotalTime>
  <Words>625</Words>
  <Application>Microsoft Office PowerPoint</Application>
  <PresentationFormat>Presentazione su schermo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Tahoma</vt:lpstr>
      <vt:lpstr>Verdana</vt:lpstr>
      <vt:lpstr>Wingdings</vt:lpstr>
      <vt:lpstr>Default Design</vt:lpstr>
      <vt:lpstr>Bologna, 5 December 2024   EU SECURITY CHALLENGES AND DEFENSE IMPLICATIONS</vt:lpstr>
      <vt:lpstr>The end of the world order</vt:lpstr>
      <vt:lpstr>To create a European defence …</vt:lpstr>
      <vt:lpstr>A dual model for European defence …</vt:lpstr>
      <vt:lpstr>What nuclear deterrence?</vt:lpstr>
      <vt:lpstr>How to finance it?</vt:lpstr>
      <vt:lpstr>Governance</vt:lpstr>
      <vt:lpstr>How to get there?</vt:lpstr>
      <vt:lpstr>Thank you for yout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Francesca</dc:creator>
  <cp:lastModifiedBy>Roberto Castaldi</cp:lastModifiedBy>
  <cp:revision>338</cp:revision>
  <cp:lastPrinted>2024-12-05T09:18:11Z</cp:lastPrinted>
  <dcterms:created xsi:type="dcterms:W3CDTF">2010-12-03T11:06:59Z</dcterms:created>
  <dcterms:modified xsi:type="dcterms:W3CDTF">2024-12-05T12:04:13Z</dcterms:modified>
</cp:coreProperties>
</file>